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68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4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 Juan López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 Juan López</a:t>
            </a:r>
          </a:p>
        </p:txBody>
      </p:sp>
      <p:sp>
        <p:nvSpPr>
          <p:cNvPr id="96" name="“Escribir una cita aquí”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“Escribir una cita aquí”</a:t>
            </a:r>
          </a:p>
        </p:txBody>
      </p:sp>
      <p:sp>
        <p:nvSpPr>
          <p:cNvPr id="97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86" y="8841899"/>
            <a:ext cx="765342" cy="79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0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7" name="Nivel de texto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 b="1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58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51" y="8778850"/>
            <a:ext cx="757816" cy="78955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n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exto del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8" name="Nivel de texto 1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9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25" y="8818446"/>
            <a:ext cx="766232" cy="79832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ivel de texto 1…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n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n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n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gi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MORIA 201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11808"/>
            </a:pPr>
            <a:r>
              <a:rPr>
                <a:solidFill>
                  <a:srgbClr val="9437FF"/>
                </a:solidFill>
              </a:rPr>
              <a:t>M</a:t>
            </a:r>
            <a:r>
              <a:rPr>
                <a:solidFill>
                  <a:srgbClr val="0433FF"/>
                </a:solidFill>
              </a:rPr>
              <a:t>E</a:t>
            </a:r>
            <a:r>
              <a:rPr>
                <a:solidFill>
                  <a:srgbClr val="009051"/>
                </a:solidFill>
              </a:rPr>
              <a:t>M</a:t>
            </a:r>
            <a:r>
              <a:rPr>
                <a:solidFill>
                  <a:srgbClr val="FFFB00"/>
                </a:solidFill>
              </a:rPr>
              <a:t>O</a:t>
            </a:r>
            <a:r>
              <a:rPr>
                <a:solidFill>
                  <a:srgbClr val="FF9300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A</a:t>
            </a:r>
            <a:r>
              <a:t> </a:t>
            </a:r>
            <a:r>
              <a:rPr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123" name="ACTIVIDADES EN…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ACTIVIDADES EN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2016</a:t>
            </a:r>
          </a:p>
        </p:txBody>
      </p:sp>
      <p:grpSp>
        <p:nvGrpSpPr>
          <p:cNvPr id="126" name="Arco Iris Bandera Ondeante.jpg"/>
          <p:cNvGrpSpPr/>
          <p:nvPr/>
        </p:nvGrpSpPr>
        <p:grpSpPr>
          <a:xfrm>
            <a:off x="4564422" y="99119"/>
            <a:ext cx="3875955" cy="3699074"/>
            <a:chOff x="0" y="0"/>
            <a:chExt cx="3875953" cy="3699073"/>
          </a:xfrm>
        </p:grpSpPr>
        <p:pic>
          <p:nvPicPr>
            <p:cNvPr id="125" name="Arco Iris Bandera Ondeante.jpg" descr="Arco Iris Bandera Ondean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698154" cy="34577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Arco Iris Bandera Ondeante.jpg" descr="Arco Iris Bandera Ondeante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75954" cy="3699074"/>
            </a:xfrm>
            <a:prstGeom prst="rect">
              <a:avLst/>
            </a:prstGeom>
            <a:effectLst/>
          </p:spPr>
        </p:pic>
      </p:grpSp>
      <p:pic>
        <p:nvPicPr>
          <p:cNvPr id="127" name="unnamed.jpg" descr="unnam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3996" y="6769397"/>
            <a:ext cx="2736808" cy="2851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grpSp>
        <p:nvGrpSpPr>
          <p:cNvPr id="178" name="Kondom.jpg"/>
          <p:cNvGrpSpPr/>
          <p:nvPr/>
        </p:nvGrpSpPr>
        <p:grpSpPr>
          <a:xfrm>
            <a:off x="9159626" y="177800"/>
            <a:ext cx="3670301" cy="3035300"/>
            <a:chOff x="0" y="0"/>
            <a:chExt cx="3670300" cy="3035300"/>
          </a:xfrm>
        </p:grpSpPr>
        <p:pic>
          <p:nvPicPr>
            <p:cNvPr id="177" name="Kondom.jpg" descr="Kondo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492500" cy="279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Kondom.jpg" descr="Kondom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70300" cy="3035300"/>
            </a:xfrm>
            <a:prstGeom prst="rect">
              <a:avLst/>
            </a:prstGeom>
            <a:effectLst/>
          </p:spPr>
        </p:pic>
      </p:grpSp>
      <p:sp>
        <p:nvSpPr>
          <p:cNvPr id="179" name="Condones Repartidos…"/>
          <p:cNvSpPr>
            <a:spLocks noGrp="1"/>
          </p:cNvSpPr>
          <p:nvPr>
            <p:ph type="body" idx="1"/>
          </p:nvPr>
        </p:nvSpPr>
        <p:spPr>
          <a:xfrm>
            <a:off x="393700" y="1198810"/>
            <a:ext cx="12293600" cy="7773740"/>
          </a:xfrm>
          <a:prstGeom prst="rect">
            <a:avLst/>
          </a:prstGeom>
        </p:spPr>
        <p:txBody>
          <a:bodyPr/>
          <a:lstStyle/>
          <a:p>
            <a:pPr>
              <a:defRPr sz="7200">
                <a:solidFill>
                  <a:srgbClr val="008F00"/>
                </a:solidFill>
              </a:defRPr>
            </a:pPr>
            <a:r>
              <a:t>Condones Repartidos</a:t>
            </a:r>
          </a:p>
          <a:p>
            <a:r>
              <a:rPr>
                <a:solidFill>
                  <a:srgbClr val="FF2600"/>
                </a:solidFill>
              </a:rPr>
              <a:t>500.000</a:t>
            </a:r>
          </a:p>
          <a:p>
            <a:r>
              <a:rPr>
                <a:solidFill>
                  <a:srgbClr val="FF2600"/>
                </a:solidFill>
              </a:rPr>
              <a:t>Se necesita el TRIPLE</a:t>
            </a:r>
          </a:p>
          <a:p>
            <a:r>
              <a:rPr>
                <a:solidFill>
                  <a:srgbClr val="FF2600"/>
                </a:solidFill>
              </a:rPr>
              <a:t>ANTES de que la CAM dejara de suministrar, se repartían 250.000 sobres monodosis de lubricante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grpSp>
        <p:nvGrpSpPr>
          <p:cNvPr id="184" name="Kondom.jpg"/>
          <p:cNvGrpSpPr/>
          <p:nvPr/>
        </p:nvGrpSpPr>
        <p:grpSpPr>
          <a:xfrm>
            <a:off x="9159626" y="177800"/>
            <a:ext cx="3670301" cy="3035300"/>
            <a:chOff x="0" y="0"/>
            <a:chExt cx="3670300" cy="3035300"/>
          </a:xfrm>
        </p:grpSpPr>
        <p:pic>
          <p:nvPicPr>
            <p:cNvPr id="183" name="Kondom.jpg" descr="Kondo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492500" cy="279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Kondom.jpg" descr="Kondom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70300" cy="3035300"/>
            </a:xfrm>
            <a:prstGeom prst="rect">
              <a:avLst/>
            </a:prstGeom>
            <a:effectLst/>
          </p:spPr>
        </p:pic>
      </p:grpSp>
      <p:sp>
        <p:nvSpPr>
          <p:cNvPr id="185" name="ENTENDER EN POSITIVO…"/>
          <p:cNvSpPr>
            <a:spLocks noGrp="1"/>
          </p:cNvSpPr>
          <p:nvPr>
            <p:ph type="body" idx="1"/>
          </p:nvPr>
        </p:nvSpPr>
        <p:spPr>
          <a:xfrm>
            <a:off x="393700" y="1198810"/>
            <a:ext cx="12293600" cy="7773740"/>
          </a:xfrm>
          <a:prstGeom prst="rect">
            <a:avLst/>
          </a:prstGeom>
        </p:spPr>
        <p:txBody>
          <a:bodyPr/>
          <a:lstStyle/>
          <a:p>
            <a:pPr>
              <a:defRPr sz="7200">
                <a:solidFill>
                  <a:srgbClr val="008F00"/>
                </a:solidFill>
              </a:defRPr>
            </a:pPr>
            <a:r>
              <a:t>ENTENDER EN POSITIVO</a:t>
            </a:r>
          </a:p>
          <a:p>
            <a:r>
              <a:rPr>
                <a:solidFill>
                  <a:srgbClr val="FF2600"/>
                </a:solidFill>
              </a:rPr>
              <a:t>4 ACTIVIDADES POR MES</a:t>
            </a:r>
          </a:p>
          <a:p>
            <a:r>
              <a:rPr>
                <a:solidFill>
                  <a:srgbClr val="FF2600"/>
                </a:solidFill>
              </a:rPr>
              <a:t>25 ASISTENTES DE MEDIA</a:t>
            </a:r>
          </a:p>
          <a:p>
            <a:r>
              <a:rPr>
                <a:solidFill>
                  <a:srgbClr val="FF2600"/>
                </a:solidFill>
              </a:rPr>
              <a:t>TOTAL DE 1.100 ASISTENTES</a:t>
            </a:r>
          </a:p>
          <a:p>
            <a:r>
              <a:rPr>
                <a:solidFill>
                  <a:srgbClr val="FF2600"/>
                </a:solidFill>
              </a:rPr>
              <a:t>42 ACOGIDAS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Urval_av_de_bocker_som_har_vunnit_Nordiska_radets_litteraturpris_under_de_50_ar_som_priset_funnits_(2).jpg" descr="Urval_av_de_bocker_som_har_vunnit_Nordiska_radets_litteraturpris_under_de_50_ar_som_priset_funnits_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0892" y="5373941"/>
            <a:ext cx="6531979" cy="434785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PROGRAMA DE CHARLAS-TALLER SOBRE DIVERSIDAD AFECTIVO-SEXUAL…"/>
          <p:cNvSpPr>
            <a:spLocks noGrp="1"/>
          </p:cNvSpPr>
          <p:nvPr>
            <p:ph type="body" idx="1"/>
          </p:nvPr>
        </p:nvSpPr>
        <p:spPr>
          <a:xfrm>
            <a:off x="355600" y="2616200"/>
            <a:ext cx="12293600" cy="629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4665" indent="-494665" defTabSz="554990">
              <a:spcBef>
                <a:spcPts val="4300"/>
              </a:spcBef>
              <a:defRPr sz="4370">
                <a:solidFill>
                  <a:srgbClr val="008F00"/>
                </a:solidFill>
              </a:defRPr>
            </a:pPr>
            <a:r>
              <a:t>PROGRAMA DE CHARLAS-TALLER SOBRE DIVERSIDAD AFECTIVO-SEXUAL</a:t>
            </a:r>
          </a:p>
          <a:p>
            <a:pPr marL="494665" indent="-494665" defTabSz="554990">
              <a:spcBef>
                <a:spcPts val="4300"/>
              </a:spcBef>
              <a:defRPr sz="4370">
                <a:solidFill>
                  <a:srgbClr val="008F00"/>
                </a:solidFill>
              </a:defRPr>
            </a:pPr>
            <a:r>
              <a:t>“ESCUELAS SIN ARMARIOS” 2015</a:t>
            </a:r>
          </a:p>
          <a:p>
            <a:pPr marL="494665" indent="-494665" defTabSz="554990">
              <a:spcBef>
                <a:spcPts val="4300"/>
              </a:spcBef>
              <a:defRPr sz="4370">
                <a:solidFill>
                  <a:srgbClr val="008F00"/>
                </a:solidFill>
              </a:defRPr>
            </a:pPr>
            <a:r>
              <a:rPr>
                <a:solidFill>
                  <a:srgbClr val="FF2600"/>
                </a:solidFill>
              </a:rPr>
              <a:t>484</a:t>
            </a:r>
            <a:r>
              <a:t> CHARLAS</a:t>
            </a:r>
          </a:p>
          <a:p>
            <a:pPr marL="494665" indent="-494665" defTabSz="554990">
              <a:spcBef>
                <a:spcPts val="4300"/>
              </a:spcBef>
              <a:defRPr sz="4370">
                <a:solidFill>
                  <a:srgbClr val="008F00"/>
                </a:solidFill>
              </a:defRPr>
            </a:pPr>
            <a:r>
              <a:rPr>
                <a:solidFill>
                  <a:srgbClr val="FF2600"/>
                </a:solidFill>
              </a:rPr>
              <a:t>5.360</a:t>
            </a:r>
            <a:r>
              <a:t> ASISTENTES</a:t>
            </a:r>
          </a:p>
        </p:txBody>
      </p:sp>
      <p:sp>
        <p:nvSpPr>
          <p:cNvPr id="189" name="EDUCACIÓN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EDUCACIÓN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DUCACIÓN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14781">
              <a:defRPr sz="5112"/>
            </a:pPr>
            <a:r>
              <a:t>EDUCACIÓN</a:t>
            </a:r>
          </a:p>
          <a:p>
            <a:pPr defTabSz="414781">
              <a:defRPr sz="5112">
                <a:solidFill>
                  <a:srgbClr val="4F8F00"/>
                </a:solidFill>
              </a:defRPr>
            </a:pPr>
            <a:r>
              <a:t>INVESTIGACIÓN SOBRE BULLYING LGTB-FÓBICO Y CIBERACOSO</a:t>
            </a:r>
          </a:p>
        </p:txBody>
      </p:sp>
      <p:sp>
        <p:nvSpPr>
          <p:cNvPr id="192" name="22 ABRIL 2016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FF2600"/>
                </a:solidFill>
              </a:defRPr>
            </a:pPr>
            <a:r>
              <a:t>22 ABRIL 2016</a:t>
            </a:r>
          </a:p>
          <a:p>
            <a:pPr>
              <a:defRPr sz="4800"/>
            </a:pPr>
            <a:r>
              <a:t>PRESENTACIÓN </a:t>
            </a:r>
            <a:r>
              <a:rPr>
                <a:solidFill>
                  <a:srgbClr val="FF2600"/>
                </a:solidFill>
              </a:rPr>
              <a:t>INFORME</a:t>
            </a:r>
            <a:r>
              <a:t> EN FACULTAD DE CIENCIAS DE LA INFORMACIÓN</a:t>
            </a:r>
          </a:p>
        </p:txBody>
      </p:sp>
      <p:grpSp>
        <p:nvGrpSpPr>
          <p:cNvPr id="195" name="Evil.jpg"/>
          <p:cNvGrpSpPr/>
          <p:nvPr/>
        </p:nvGrpSpPr>
        <p:grpSpPr>
          <a:xfrm>
            <a:off x="6625993" y="3661395"/>
            <a:ext cx="5772614" cy="4437410"/>
            <a:chOff x="0" y="0"/>
            <a:chExt cx="5772613" cy="4437409"/>
          </a:xfrm>
        </p:grpSpPr>
        <p:pic>
          <p:nvPicPr>
            <p:cNvPr id="194" name="Evil.jpg" descr="Evi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594814" cy="41961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Evil.jpg" descr="Evil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72614" cy="44374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ERVICIO INFORMACIÓN LGTB+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defRPr sz="5472"/>
            </a:pPr>
            <a:r>
              <a:t>SERVICIO INFORMACIÓN LGTB+</a:t>
            </a:r>
          </a:p>
          <a:p>
            <a:pPr defTabSz="443991">
              <a:defRPr sz="5472">
                <a:solidFill>
                  <a:srgbClr val="4F8F00"/>
                </a:solidFill>
              </a:defRPr>
            </a:pPr>
            <a:r>
              <a:t>Atenciones 2016</a:t>
            </a:r>
          </a:p>
        </p:txBody>
      </p:sp>
      <p:sp>
        <p:nvSpPr>
          <p:cNvPr id="198" name="791 Atenciones en persona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7340402" cy="62992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791</a:t>
            </a:r>
            <a:r>
              <a:t> Atenciones en persona</a:t>
            </a:r>
          </a:p>
          <a:p>
            <a:r>
              <a:rPr>
                <a:solidFill>
                  <a:srgbClr val="FF2600"/>
                </a:solidFill>
              </a:rPr>
              <a:t>851</a:t>
            </a:r>
            <a:r>
              <a:t> Atenciones telefónicas</a:t>
            </a:r>
          </a:p>
          <a:p>
            <a:r>
              <a:rPr>
                <a:solidFill>
                  <a:srgbClr val="FF2600"/>
                </a:solidFill>
              </a:rPr>
              <a:t>246</a:t>
            </a:r>
            <a:r>
              <a:t> Atenciones via e-mail</a:t>
            </a:r>
          </a:p>
          <a:p>
            <a:r>
              <a:rPr>
                <a:solidFill>
                  <a:srgbClr val="FF2600"/>
                </a:solidFill>
              </a:rPr>
              <a:t>2</a:t>
            </a:r>
            <a:r>
              <a:t> Atenciones redes sociales</a:t>
            </a:r>
          </a:p>
          <a:p>
            <a:r>
              <a:rPr>
                <a:solidFill>
                  <a:srgbClr val="FF2600"/>
                </a:solidFill>
              </a:rPr>
              <a:t>131</a:t>
            </a:r>
            <a:r>
              <a:t> Atenciones WhatsApp</a:t>
            </a:r>
          </a:p>
        </p:txBody>
      </p:sp>
      <p:grpSp>
        <p:nvGrpSpPr>
          <p:cNvPr id="201" name="CiscoIPPhone7941Series.jpg"/>
          <p:cNvGrpSpPr/>
          <p:nvPr/>
        </p:nvGrpSpPr>
        <p:grpSpPr>
          <a:xfrm>
            <a:off x="7544990" y="4087696"/>
            <a:ext cx="5402611" cy="3724507"/>
            <a:chOff x="0" y="0"/>
            <a:chExt cx="5402609" cy="3724506"/>
          </a:xfrm>
        </p:grpSpPr>
        <p:pic>
          <p:nvPicPr>
            <p:cNvPr id="200" name="CiscoIPPhone7941Series.jpg" descr="CiscoIPPhone7941Serie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224810" cy="34832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CiscoIPPhone7941Series.jpg" descr="CiscoIPPhone7941Series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02610" cy="37245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tencion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13248">
                <a:solidFill>
                  <a:srgbClr val="008F00"/>
                </a:solidFill>
              </a:defRPr>
            </a:lvl1pPr>
          </a:lstStyle>
          <a:p>
            <a:r>
              <a:t>atenciones</a:t>
            </a:r>
          </a:p>
        </p:txBody>
      </p:sp>
      <p:sp>
        <p:nvSpPr>
          <p:cNvPr id="204" name="565 Mujeres (80 transexuales)…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1469341" cy="6299200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>
                <a:solidFill>
                  <a:srgbClr val="FF2600"/>
                </a:solidFill>
              </a:rPr>
              <a:t>565</a:t>
            </a:r>
            <a:r>
              <a:t> Mujeres (</a:t>
            </a:r>
            <a:r>
              <a:rPr>
                <a:solidFill>
                  <a:srgbClr val="FF2600"/>
                </a:solidFill>
              </a:rPr>
              <a:t>80</a:t>
            </a:r>
            <a:r>
              <a:t> transexuales)</a:t>
            </a:r>
          </a:p>
          <a:p>
            <a:pPr>
              <a:defRPr sz="4800"/>
            </a:pPr>
            <a:r>
              <a:rPr>
                <a:solidFill>
                  <a:srgbClr val="FF2600"/>
                </a:solidFill>
              </a:rPr>
              <a:t>1.336</a:t>
            </a:r>
            <a:r>
              <a:t> Hombres (</a:t>
            </a:r>
            <a:r>
              <a:rPr>
                <a:solidFill>
                  <a:srgbClr val="FF2600"/>
                </a:solidFill>
              </a:rPr>
              <a:t>20</a:t>
            </a:r>
            <a:r>
              <a:t> transexuales)</a:t>
            </a:r>
          </a:p>
          <a:p>
            <a:pPr>
              <a:defRPr sz="4800"/>
            </a:pPr>
            <a:r>
              <a:rPr>
                <a:solidFill>
                  <a:srgbClr val="FF2600"/>
                </a:solidFill>
              </a:rPr>
              <a:t>1808</a:t>
            </a:r>
            <a:r>
              <a:t> De la CAM (</a:t>
            </a:r>
            <a:r>
              <a:rPr>
                <a:solidFill>
                  <a:srgbClr val="FF2600"/>
                </a:solidFill>
              </a:rPr>
              <a:t>95,10%</a:t>
            </a:r>
            <a:r>
              <a:t> del total)</a:t>
            </a:r>
          </a:p>
        </p:txBody>
      </p:sp>
      <p:grpSp>
        <p:nvGrpSpPr>
          <p:cNvPr id="207" name="Motorola_L7.jpg"/>
          <p:cNvGrpSpPr/>
          <p:nvPr/>
        </p:nvGrpSpPr>
        <p:grpSpPr>
          <a:xfrm>
            <a:off x="10177977" y="2337990"/>
            <a:ext cx="2540261" cy="3250804"/>
            <a:chOff x="0" y="0"/>
            <a:chExt cx="2540259" cy="3250803"/>
          </a:xfrm>
        </p:grpSpPr>
        <p:pic>
          <p:nvPicPr>
            <p:cNvPr id="206" name="Motorola_L7.jpg" descr="Motorola_L7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2362460" cy="30095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5" name="Motorola_L7.jpg" descr="Motorola_L7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260" cy="32508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sesoría jurídic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asesoría jurídica</a:t>
            </a:r>
          </a:p>
        </p:txBody>
      </p:sp>
      <p:sp>
        <p:nvSpPr>
          <p:cNvPr id="210" name="3 VOLUNTARIOS…"/>
          <p:cNvSpPr>
            <a:spLocks noGrp="1"/>
          </p:cNvSpPr>
          <p:nvPr>
            <p:ph type="body" idx="1"/>
          </p:nvPr>
        </p:nvSpPr>
        <p:spPr>
          <a:xfrm>
            <a:off x="355600" y="2133649"/>
            <a:ext cx="7705081" cy="689605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3</a:t>
            </a:r>
            <a:r>
              <a:t> VOLUNTARIOS</a:t>
            </a:r>
          </a:p>
          <a:p>
            <a:r>
              <a:rPr>
                <a:solidFill>
                  <a:srgbClr val="FF2600"/>
                </a:solidFill>
              </a:rPr>
              <a:t>200</a:t>
            </a:r>
            <a:r>
              <a:t> PERSONAS ATENDIDAS</a:t>
            </a:r>
          </a:p>
          <a:p>
            <a:r>
              <a:rPr>
                <a:solidFill>
                  <a:srgbClr val="FF2600"/>
                </a:solidFill>
              </a:rPr>
              <a:t>50%</a:t>
            </a:r>
            <a:r>
              <a:t> PENAL</a:t>
            </a:r>
          </a:p>
          <a:p>
            <a:r>
              <a:rPr>
                <a:solidFill>
                  <a:srgbClr val="FF2600"/>
                </a:solidFill>
              </a:rPr>
              <a:t>30%</a:t>
            </a:r>
            <a:r>
              <a:t> CIVIL</a:t>
            </a:r>
          </a:p>
          <a:p>
            <a:r>
              <a:rPr>
                <a:solidFill>
                  <a:srgbClr val="FF2600"/>
                </a:solidFill>
              </a:rPr>
              <a:t>10%</a:t>
            </a:r>
            <a:r>
              <a:t> EXTRANJERÍA</a:t>
            </a:r>
          </a:p>
          <a:p>
            <a:r>
              <a:rPr>
                <a:solidFill>
                  <a:srgbClr val="FF2600"/>
                </a:solidFill>
              </a:rPr>
              <a:t>10%</a:t>
            </a:r>
            <a:r>
              <a:t> OTROS ASUNTOS</a:t>
            </a:r>
          </a:p>
        </p:txBody>
      </p:sp>
      <p:grpSp>
        <p:nvGrpSpPr>
          <p:cNvPr id="213" name="Codigo_Civil_España_01.jpg"/>
          <p:cNvGrpSpPr/>
          <p:nvPr/>
        </p:nvGrpSpPr>
        <p:grpSpPr>
          <a:xfrm>
            <a:off x="8130331" y="2381274"/>
            <a:ext cx="4708923" cy="7137352"/>
            <a:chOff x="0" y="0"/>
            <a:chExt cx="4708922" cy="7137350"/>
          </a:xfrm>
        </p:grpSpPr>
        <p:pic>
          <p:nvPicPr>
            <p:cNvPr id="212" name="Codigo_Civil_España_01.jpg" descr="Codigo_Civil_España_0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531123" cy="6896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Codigo_Civil_España_01.jpg" descr="Codigo_Civil_España_01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08923" cy="71373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urple_ribbon.svg.png" descr="Purple_ribbon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3658" y="2074490"/>
            <a:ext cx="5082283" cy="796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18 PERSONAS ATENDIDAS…"/>
          <p:cNvSpPr>
            <a:spLocks noGrp="1"/>
          </p:cNvSpPr>
          <p:nvPr>
            <p:ph type="body" idx="1"/>
          </p:nvPr>
        </p:nvSpPr>
        <p:spPr>
          <a:xfrm>
            <a:off x="-177800" y="2730500"/>
            <a:ext cx="9126984" cy="629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18</a:t>
            </a:r>
            <a:r>
              <a:t> PERSONAS ATENDIDAS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10</a:t>
            </a:r>
            <a:r>
              <a:t> HOMBRES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8</a:t>
            </a:r>
            <a:r>
              <a:t> MUJERES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60</a:t>
            </a:r>
            <a:r>
              <a:t> INTERVENCIONES</a:t>
            </a:r>
          </a:p>
          <a:p>
            <a:pPr marL="410209" indent="-410209" defTabSz="554990">
              <a:spcBef>
                <a:spcPts val="3600"/>
              </a:spcBef>
              <a:defRPr sz="3609">
                <a:solidFill>
                  <a:srgbClr val="9437FF"/>
                </a:solidFill>
              </a:defRPr>
            </a:pPr>
            <a:r>
              <a:t>PARTICIPACIÓN EN MESAS Y ACTIVIDADES INFORMATIVAS TANTO EN ENTIDADES PÚBLICAS COMO PRIVADAS</a:t>
            </a:r>
          </a:p>
        </p:txBody>
      </p:sp>
      <p:sp>
        <p:nvSpPr>
          <p:cNvPr id="217" name="ASESORÍA PSICOLÓGICA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8F00"/>
                </a:solidFill>
              </a:defRPr>
            </a:pPr>
            <a:r>
              <a:t>ASESORÍA PSICOLÓGICA</a:t>
            </a:r>
          </a:p>
          <a:p>
            <a:pPr>
              <a:defRPr>
                <a:solidFill>
                  <a:srgbClr val="008F00"/>
                </a:solidFill>
              </a:defRPr>
            </a:pPr>
            <a:r>
              <a:t>CONFLICTOS DE PAREJA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OS-HOMOFOBIA"/>
          <p:cNvSpPr/>
          <p:nvPr/>
        </p:nvSpPr>
        <p:spPr>
          <a:xfrm>
            <a:off x="629046" y="-165101"/>
            <a:ext cx="11746707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SOS-HOMOFOBIA</a:t>
            </a:r>
          </a:p>
        </p:txBody>
      </p:sp>
      <p:sp>
        <p:nvSpPr>
          <p:cNvPr id="220" name="ATENCIONES"/>
          <p:cNvSpPr/>
          <p:nvPr/>
        </p:nvSpPr>
        <p:spPr>
          <a:xfrm>
            <a:off x="4259113" y="1123950"/>
            <a:ext cx="44865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ATENCIONES</a:t>
            </a:r>
          </a:p>
        </p:txBody>
      </p:sp>
      <p:graphicFrame>
        <p:nvGraphicFramePr>
          <p:cNvPr id="221" name="Tabla"/>
          <p:cNvGraphicFramePr/>
          <p:nvPr/>
        </p:nvGraphicFramePr>
        <p:xfrm>
          <a:off x="419100" y="2197100"/>
          <a:ext cx="11455400" cy="78232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5727700"/>
                <a:gridCol w="5727700"/>
              </a:tblGrid>
              <a:tr h="132859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4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WEB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2859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4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LLAMADAS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</a:tr>
              <a:tr h="132859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CORREOS ELECTRÓNICOS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2859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PRESENCIALES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</a:tr>
              <a:tr h="132859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ACOMPAÑAMIENTOS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S-HOMOFOBIA"/>
          <p:cNvSpPr/>
          <p:nvPr/>
        </p:nvSpPr>
        <p:spPr>
          <a:xfrm>
            <a:off x="629046" y="-165101"/>
            <a:ext cx="11746707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SOS-HOMOFOBIA</a:t>
            </a:r>
          </a:p>
        </p:txBody>
      </p:sp>
      <p:sp>
        <p:nvSpPr>
          <p:cNvPr id="224" name="DERIVACIONES"/>
          <p:cNvSpPr/>
          <p:nvPr/>
        </p:nvSpPr>
        <p:spPr>
          <a:xfrm>
            <a:off x="3941514" y="1123950"/>
            <a:ext cx="512177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DERIVACIONES</a:t>
            </a:r>
          </a:p>
        </p:txBody>
      </p:sp>
      <p:graphicFrame>
        <p:nvGraphicFramePr>
          <p:cNvPr id="225" name="Tabla"/>
          <p:cNvGraphicFramePr/>
          <p:nvPr/>
        </p:nvGraphicFramePr>
        <p:xfrm>
          <a:off x="419100" y="2197100"/>
          <a:ext cx="11455400" cy="7365175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5727700"/>
                <a:gridCol w="5727700"/>
              </a:tblGrid>
              <a:tr h="166074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COGAM
(ASESORÍAS)
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6074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PIAHT DE LA CAM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</a:tr>
              <a:tr h="166074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HOSPITALES
(PARTES DE LESIONES)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6074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solidFill>
                            <a:srgbClr val="5A5F5E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COMISARÍA POLICÍA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9600" b="1">
                          <a:solidFill>
                            <a:srgbClr val="FF26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78595"/>
                        <a:satOff val="12505"/>
                        <a:lumOff val="13871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CTIVIDAD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12672"/>
            </a:lvl1pPr>
          </a:lstStyle>
          <a:p>
            <a:r>
              <a:t>ACTIVIDADES</a:t>
            </a:r>
          </a:p>
        </p:txBody>
      </p:sp>
      <p:sp>
        <p:nvSpPr>
          <p:cNvPr id="130" name="La mayoría se han celebrado en la sede de COGAM: Centro Asociativo Pedro Zerolo, salvo las que han necesitado un espacio diferente para su desarrollo."/>
          <p:cNvSpPr>
            <a:spLocks noGrp="1"/>
          </p:cNvSpPr>
          <p:nvPr>
            <p:ph type="body" idx="1"/>
          </p:nvPr>
        </p:nvSpPr>
        <p:spPr>
          <a:xfrm>
            <a:off x="355600" y="3378200"/>
            <a:ext cx="12293600" cy="6299200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La mayoría se han celebrado en la sede de COGAM: </a:t>
            </a:r>
            <a:r>
              <a:rPr u="sng">
                <a:solidFill>
                  <a:srgbClr val="FF2600"/>
                </a:solidFill>
              </a:rPr>
              <a:t>Centro Asociativo Pedro Zerolo</a:t>
            </a:r>
            <a:r>
              <a:t>, salvo las que han necesitado un espacio diferente para su desarrollo.</a:t>
            </a:r>
          </a:p>
        </p:txBody>
      </p:sp>
      <p:grpSp>
        <p:nvGrpSpPr>
          <p:cNvPr id="133" name="IMG_3654.jpeg"/>
          <p:cNvGrpSpPr/>
          <p:nvPr/>
        </p:nvGrpSpPr>
        <p:grpSpPr>
          <a:xfrm>
            <a:off x="3390462" y="2217889"/>
            <a:ext cx="5385676" cy="2470806"/>
            <a:chOff x="0" y="0"/>
            <a:chExt cx="5385674" cy="2470804"/>
          </a:xfrm>
        </p:grpSpPr>
        <p:pic>
          <p:nvPicPr>
            <p:cNvPr id="132" name="IMG_3654.jpeg" descr="IMG_365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207875" cy="22295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IMG_3654.jpeg" descr="IMG_3654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85675" cy="24708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28" name="2 Actividades realizadas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6722865" cy="6299200"/>
          </a:xfrm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rPr>
                <a:solidFill>
                  <a:srgbClr val="FF2600"/>
                </a:solidFill>
              </a:rPr>
              <a:t>2</a:t>
            </a:r>
            <a:r>
              <a:t> Actividades realizadas</a:t>
            </a:r>
          </a:p>
          <a:p>
            <a:pPr>
              <a:defRPr sz="6400"/>
            </a:pPr>
            <a:r>
              <a:rPr>
                <a:solidFill>
                  <a:srgbClr val="FF2600"/>
                </a:solidFill>
              </a:rPr>
              <a:t>120</a:t>
            </a:r>
            <a:r>
              <a:t> Personas Participantes</a:t>
            </a:r>
          </a:p>
        </p:txBody>
      </p:sp>
      <p:sp>
        <p:nvSpPr>
          <p:cNvPr id="229" name="DERECHOS HUMANOS"/>
          <p:cNvSpPr/>
          <p:nvPr/>
        </p:nvSpPr>
        <p:spPr>
          <a:xfrm>
            <a:off x="885626" y="1200149"/>
            <a:ext cx="1123354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905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DERECHOS HUMANOS</a:t>
            </a:r>
          </a:p>
        </p:txBody>
      </p:sp>
      <p:grpSp>
        <p:nvGrpSpPr>
          <p:cNvPr id="232" name="Declaration_of_the_Rights_of_Man_and_of_the_Citizen_in_1789.jpg"/>
          <p:cNvGrpSpPr/>
          <p:nvPr/>
        </p:nvGrpSpPr>
        <p:grpSpPr>
          <a:xfrm>
            <a:off x="7129309" y="2255440"/>
            <a:ext cx="5476388" cy="7211220"/>
            <a:chOff x="0" y="0"/>
            <a:chExt cx="5476387" cy="7211218"/>
          </a:xfrm>
        </p:grpSpPr>
        <p:pic>
          <p:nvPicPr>
            <p:cNvPr id="231" name="Declaration_of_the_Rights_of_Man_and_of_the_Citizen_in_1789.jpg" descr="Declaration_of_the_Rights_of_Man_and_of_the_Citizen_in_178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298588" cy="69699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0" name="Declaration_of_the_Rights_of_Man_and_of_the_Citizen_in_1789.jpg" descr="Declaration_of_the_Rights_of_Man_and_of_the_Citizen_in_1789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76388" cy="72112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35" name="Se reúne todas las semanas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18845" indent="-418845" defTabSz="566674">
              <a:spcBef>
                <a:spcPts val="3600"/>
              </a:spcBef>
              <a:defRPr sz="3686"/>
            </a:pPr>
            <a:r>
              <a:t>Se reúne todas las semanas</a:t>
            </a:r>
          </a:p>
          <a:p>
            <a:pPr marL="418845" indent="-418845" defTabSz="566674">
              <a:spcBef>
                <a:spcPts val="3600"/>
              </a:spcBef>
              <a:defRPr sz="3686"/>
            </a:pPr>
            <a:r>
              <a:t>Asistencia semanal entre </a:t>
            </a:r>
            <a:r>
              <a:rPr>
                <a:solidFill>
                  <a:srgbClr val="FF2600"/>
                </a:solidFill>
              </a:rPr>
              <a:t>20</a:t>
            </a:r>
            <a:r>
              <a:t> y </a:t>
            </a:r>
            <a:r>
              <a:rPr>
                <a:solidFill>
                  <a:srgbClr val="FF2600"/>
                </a:solidFill>
              </a:rPr>
              <a:t>30</a:t>
            </a:r>
            <a:r>
              <a:t> personas</a:t>
            </a:r>
          </a:p>
          <a:p>
            <a:pPr marL="418845" indent="-418845" defTabSz="566674">
              <a:spcBef>
                <a:spcPts val="3600"/>
              </a:spcBef>
              <a:defRPr sz="3686"/>
            </a:pPr>
            <a:r>
              <a:t>Múltiples actividades a lo largo del año: conferencias, visitas a museos, comidas de grupo, etc.</a:t>
            </a:r>
          </a:p>
        </p:txBody>
      </p:sp>
      <p:sp>
        <p:nvSpPr>
          <p:cNvPr id="236" name="MAYORES"/>
          <p:cNvSpPr/>
          <p:nvPr/>
        </p:nvSpPr>
        <p:spPr>
          <a:xfrm>
            <a:off x="4041824" y="1200149"/>
            <a:ext cx="4921152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MAYORES</a:t>
            </a:r>
          </a:p>
        </p:txBody>
      </p:sp>
      <p:grpSp>
        <p:nvGrpSpPr>
          <p:cNvPr id="239" name="IMG_3494.jpg"/>
          <p:cNvGrpSpPr/>
          <p:nvPr/>
        </p:nvGrpSpPr>
        <p:grpSpPr>
          <a:xfrm>
            <a:off x="6427871" y="3389179"/>
            <a:ext cx="6499058" cy="4981842"/>
            <a:chOff x="0" y="0"/>
            <a:chExt cx="6499056" cy="4981840"/>
          </a:xfrm>
        </p:grpSpPr>
        <p:pic>
          <p:nvPicPr>
            <p:cNvPr id="238" name="IMG_3494.jpg" descr="IMG_3494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321257" cy="47405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7" name="IMG_3494.jpg" descr="IMG_3494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9057" cy="49818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42" name="Reunión semanal del grupo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10209" indent="-410209" defTabSz="554990">
              <a:spcBef>
                <a:spcPts val="3600"/>
              </a:spcBef>
              <a:defRPr sz="3609"/>
            </a:pPr>
            <a:r>
              <a:t>Reunión semanal del grupo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t>Múltiples actividades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t>Asisten entre 20 y 25 personas a las reuniones semanales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t>Total de asistentes a actividades diversas: 750 personas</a:t>
            </a:r>
          </a:p>
        </p:txBody>
      </p:sp>
      <p:sp>
        <p:nvSpPr>
          <p:cNvPr id="243" name="LESBIANAS"/>
          <p:cNvSpPr/>
          <p:nvPr/>
        </p:nvSpPr>
        <p:spPr>
          <a:xfrm>
            <a:off x="3617441" y="1200149"/>
            <a:ext cx="5769918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LESBIANAS</a:t>
            </a:r>
          </a:p>
        </p:txBody>
      </p:sp>
      <p:grpSp>
        <p:nvGrpSpPr>
          <p:cNvPr id="246" name="Godward-In_the_Days_of_Sappho-1904.jpg"/>
          <p:cNvGrpSpPr/>
          <p:nvPr/>
        </p:nvGrpSpPr>
        <p:grpSpPr>
          <a:xfrm>
            <a:off x="6132481" y="3119859"/>
            <a:ext cx="6759638" cy="5520482"/>
            <a:chOff x="0" y="0"/>
            <a:chExt cx="6759637" cy="5520481"/>
          </a:xfrm>
        </p:grpSpPr>
        <p:pic>
          <p:nvPicPr>
            <p:cNvPr id="245" name="Godward-In_the_Days_of_Sappho-1904.jpg" descr="Godward-In_the_Days_of_Sappho-1904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581838" cy="527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Godward-In_the_Days_of_Sappho-1904.jpg" descr="Godward-In_the_Days_of_Sappho-1904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59638" cy="55204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49" name="20 actividades realizadas, sin contar el orgullo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7256" indent="-397256" defTabSz="537463">
              <a:spcBef>
                <a:spcPts val="3400"/>
              </a:spcBef>
              <a:defRPr sz="5888"/>
            </a:pPr>
            <a:r>
              <a:rPr>
                <a:solidFill>
                  <a:srgbClr val="FF2600"/>
                </a:solidFill>
              </a:rPr>
              <a:t>20</a:t>
            </a:r>
            <a:r>
              <a:t> actividades realizadas, sin contar el orgullo</a:t>
            </a:r>
          </a:p>
          <a:p>
            <a:pPr marL="397256" indent="-397256" defTabSz="537463">
              <a:spcBef>
                <a:spcPts val="3400"/>
              </a:spcBef>
              <a:defRPr sz="5888"/>
            </a:pPr>
            <a:r>
              <a:rPr>
                <a:solidFill>
                  <a:srgbClr val="FF2600"/>
                </a:solidFill>
              </a:rPr>
              <a:t>825</a:t>
            </a:r>
            <a:r>
              <a:t> participantes</a:t>
            </a:r>
          </a:p>
        </p:txBody>
      </p:sp>
      <p:sp>
        <p:nvSpPr>
          <p:cNvPr id="250" name="BISEXUALES"/>
          <p:cNvSpPr/>
          <p:nvPr/>
        </p:nvSpPr>
        <p:spPr>
          <a:xfrm>
            <a:off x="3343299" y="1200149"/>
            <a:ext cx="6318202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BISEXUALES</a:t>
            </a:r>
          </a:p>
        </p:txBody>
      </p:sp>
      <p:grpSp>
        <p:nvGrpSpPr>
          <p:cNvPr id="253" name="450px-Bi_flag.svg.png"/>
          <p:cNvGrpSpPr/>
          <p:nvPr/>
        </p:nvGrpSpPr>
        <p:grpSpPr>
          <a:xfrm>
            <a:off x="6334869" y="3443237"/>
            <a:ext cx="6568331" cy="4501655"/>
            <a:chOff x="0" y="0"/>
            <a:chExt cx="6568330" cy="4501653"/>
          </a:xfrm>
        </p:grpSpPr>
        <p:pic>
          <p:nvPicPr>
            <p:cNvPr id="252" name="450px-Bi_flag.svg.png" descr="450px-Bi_flag.svg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390531" cy="42603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1" name="450px-Bi_flag.svg.png" descr="450px-Bi_flag.svg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68331" cy="45016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56" name="38 actividades realizadas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2938" indent="-392938" defTabSz="531622">
              <a:spcBef>
                <a:spcPts val="3400"/>
              </a:spcBef>
              <a:defRPr sz="6552"/>
            </a:pPr>
            <a:r>
              <a:rPr>
                <a:solidFill>
                  <a:srgbClr val="FF2600"/>
                </a:solidFill>
              </a:rPr>
              <a:t>38 </a:t>
            </a:r>
            <a:r>
              <a:t>actividades realizadas</a:t>
            </a:r>
          </a:p>
          <a:p>
            <a:pPr marL="392938" indent="-392938" defTabSz="531622">
              <a:spcBef>
                <a:spcPts val="3400"/>
              </a:spcBef>
              <a:defRPr sz="6552"/>
            </a:pPr>
            <a:r>
              <a:rPr>
                <a:solidFill>
                  <a:srgbClr val="FF2600"/>
                </a:solidFill>
              </a:rPr>
              <a:t>1009 </a:t>
            </a:r>
            <a:r>
              <a:t>personas asistentes</a:t>
            </a:r>
          </a:p>
        </p:txBody>
      </p:sp>
      <p:sp>
        <p:nvSpPr>
          <p:cNvPr id="257" name="JÓVENES"/>
          <p:cNvSpPr/>
          <p:nvPr/>
        </p:nvSpPr>
        <p:spPr>
          <a:xfrm>
            <a:off x="4244974" y="1200149"/>
            <a:ext cx="451485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JÓVENES</a:t>
            </a:r>
          </a:p>
        </p:txBody>
      </p:sp>
      <p:grpSp>
        <p:nvGrpSpPr>
          <p:cNvPr id="260" name="1280px-Antinous_Ecouen_Louvre_Ma1082_n3.jpg"/>
          <p:cNvGrpSpPr/>
          <p:nvPr/>
        </p:nvGrpSpPr>
        <p:grpSpPr>
          <a:xfrm>
            <a:off x="5798095" y="2351236"/>
            <a:ext cx="6661548" cy="6725048"/>
            <a:chOff x="0" y="0"/>
            <a:chExt cx="6661546" cy="6725046"/>
          </a:xfrm>
        </p:grpSpPr>
        <p:pic>
          <p:nvPicPr>
            <p:cNvPr id="259" name="1280px-Antinous_Ecouen_Louvre_Ma1082_n3.jpg" descr="1280px-Antinous_Ecouen_Louvre_Ma1082_n3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483747" cy="64837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1280px-Antinous_Ecouen_Louvre_Ma1082_n3.jpg" descr="1280px-Antinous_Ecouen_Louvre_Ma1082_n3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661547" cy="67250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63" name="24 actividades realizadas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2938" indent="-392938" defTabSz="531622">
              <a:spcBef>
                <a:spcPts val="3400"/>
              </a:spcBef>
              <a:defRPr sz="6552"/>
            </a:pPr>
            <a:r>
              <a:rPr>
                <a:solidFill>
                  <a:srgbClr val="FF2600"/>
                </a:solidFill>
              </a:rPr>
              <a:t>24 </a:t>
            </a:r>
            <a:r>
              <a:t>actividades realizadas</a:t>
            </a:r>
          </a:p>
          <a:p>
            <a:pPr marL="392938" indent="-392938" defTabSz="531622">
              <a:spcBef>
                <a:spcPts val="3400"/>
              </a:spcBef>
              <a:defRPr sz="6552"/>
            </a:pPr>
            <a:r>
              <a:rPr>
                <a:solidFill>
                  <a:srgbClr val="FF2600"/>
                </a:solidFill>
              </a:rPr>
              <a:t>490 </a:t>
            </a:r>
            <a:r>
              <a:t>personas asistentes</a:t>
            </a:r>
          </a:p>
        </p:txBody>
      </p:sp>
      <p:sp>
        <p:nvSpPr>
          <p:cNvPr id="264" name="ESPIRITUALIDAD"/>
          <p:cNvSpPr/>
          <p:nvPr/>
        </p:nvSpPr>
        <p:spPr>
          <a:xfrm>
            <a:off x="2182440" y="1200149"/>
            <a:ext cx="8639920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ESPIRITUALIDAD</a:t>
            </a:r>
          </a:p>
        </p:txBody>
      </p:sp>
      <p:grpSp>
        <p:nvGrpSpPr>
          <p:cNvPr id="267" name="Rom,_Vatikan,_Basilika_St._Peter,_Die_Taube_des_Heiligen_Geistes_(Cathedra_Petri,_Bernini).jpg"/>
          <p:cNvGrpSpPr/>
          <p:nvPr/>
        </p:nvGrpSpPr>
        <p:grpSpPr>
          <a:xfrm>
            <a:off x="7507747" y="3113409"/>
            <a:ext cx="4187997" cy="5673082"/>
            <a:chOff x="0" y="0"/>
            <a:chExt cx="4187996" cy="5673080"/>
          </a:xfrm>
        </p:grpSpPr>
        <p:pic>
          <p:nvPicPr>
            <p:cNvPr id="266" name="Rom,_Vatikan,_Basilika_St._Peter,_Die_Taube_des_Heiligen_Geistes_(Cathedra_Petri,_Bernini).jpg" descr="Rom,_Vatikan,_Basilika_St._Peter,_Die_Taube_des_Heiligen_Geistes_(Cathedra_Petri,_Bernini)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010197" cy="5431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5" name="Rom,_Vatikan,_Basilika_St._Peter,_Die_Taube_des_Heiligen_Geistes_(Cathedra_Petri,_Bernini).jpg" descr="Rom,_Vatikan,_Basilika_St._Peter,_Die_Taube_des_Heiligen_Geistes_(Cathedra_Petri,_Bernini)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87997" cy="56730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70" name="46 salidas de un día, de fin de semana o de puente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7139732" cy="62992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46</a:t>
            </a:r>
            <a:r>
              <a:t> salidas de un día, de fin de semana o de puente</a:t>
            </a:r>
          </a:p>
          <a:p>
            <a:r>
              <a:rPr>
                <a:solidFill>
                  <a:srgbClr val="FF2600"/>
                </a:solidFill>
              </a:rPr>
              <a:t>1055</a:t>
            </a:r>
            <a:r>
              <a:t> participantes </a:t>
            </a:r>
          </a:p>
          <a:p>
            <a:r>
              <a:rPr>
                <a:solidFill>
                  <a:srgbClr val="FF2600"/>
                </a:solidFill>
              </a:rPr>
              <a:t>23</a:t>
            </a:r>
            <a:r>
              <a:t> asistentes de media por excursión</a:t>
            </a:r>
          </a:p>
          <a:p>
            <a:r>
              <a:t>Actividades culturales (concurso de fotografía) y otras lúdicas</a:t>
            </a:r>
          </a:p>
        </p:txBody>
      </p:sp>
      <p:sp>
        <p:nvSpPr>
          <p:cNvPr id="271" name="SENDERISMO"/>
          <p:cNvSpPr/>
          <p:nvPr/>
        </p:nvSpPr>
        <p:spPr>
          <a:xfrm>
            <a:off x="3163813" y="1200149"/>
            <a:ext cx="6677175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SENDERISMO</a:t>
            </a:r>
          </a:p>
        </p:txBody>
      </p:sp>
      <p:grpSp>
        <p:nvGrpSpPr>
          <p:cNvPr id="274" name="Senderismo-GR-11-Prineos.jpg"/>
          <p:cNvGrpSpPr/>
          <p:nvPr/>
        </p:nvGrpSpPr>
        <p:grpSpPr>
          <a:xfrm>
            <a:off x="7475870" y="2556495"/>
            <a:ext cx="5240267" cy="6786910"/>
            <a:chOff x="0" y="0"/>
            <a:chExt cx="5240265" cy="6786909"/>
          </a:xfrm>
        </p:grpSpPr>
        <p:pic>
          <p:nvPicPr>
            <p:cNvPr id="273" name="Senderismo-GR-11-Prineos.jpg" descr="Senderismo-GR-11-Prineo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062466" cy="65456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2" name="Senderismo-GR-11-Prineos.jpg" descr="Senderismo-GR-11-Prineos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240266" cy="6786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77" name="Conversaciones organizadas y libres, dinámicas.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5213" indent="-315213" defTabSz="426466">
              <a:spcBef>
                <a:spcPts val="2700"/>
              </a:spcBef>
              <a:defRPr sz="4672"/>
            </a:pPr>
            <a:r>
              <a:t>Conversaciones organizadas y libres, dinámicas.</a:t>
            </a:r>
          </a:p>
          <a:p>
            <a:pPr marL="315213" indent="-315213" defTabSz="426466">
              <a:spcBef>
                <a:spcPts val="2700"/>
              </a:spcBef>
              <a:defRPr sz="4672"/>
            </a:pPr>
            <a:r>
              <a:t>Talleres en inglés</a:t>
            </a:r>
          </a:p>
          <a:p>
            <a:pPr marL="315213" indent="-315213" defTabSz="426466">
              <a:spcBef>
                <a:spcPts val="2700"/>
              </a:spcBef>
              <a:defRPr sz="4672"/>
            </a:pPr>
            <a:r>
              <a:rPr>
                <a:solidFill>
                  <a:srgbClr val="FF2600"/>
                </a:solidFill>
              </a:rPr>
              <a:t>14 </a:t>
            </a:r>
            <a:r>
              <a:t>personas asistentes de media por reunión</a:t>
            </a:r>
          </a:p>
        </p:txBody>
      </p:sp>
      <p:sp>
        <p:nvSpPr>
          <p:cNvPr id="278" name="PRÁCTICA DE INGLÉS"/>
          <p:cNvSpPr/>
          <p:nvPr/>
        </p:nvSpPr>
        <p:spPr>
          <a:xfrm>
            <a:off x="1060648" y="1200149"/>
            <a:ext cx="1088350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PRÁCTICA DE INGLÉS</a:t>
            </a:r>
          </a:p>
        </p:txBody>
      </p:sp>
      <p:grpSp>
        <p:nvGrpSpPr>
          <p:cNvPr id="281" name="UK Bandera Medium.png"/>
          <p:cNvGrpSpPr/>
          <p:nvPr/>
        </p:nvGrpSpPr>
        <p:grpSpPr>
          <a:xfrm>
            <a:off x="6353621" y="2955025"/>
            <a:ext cx="4795144" cy="2549973"/>
            <a:chOff x="0" y="0"/>
            <a:chExt cx="4795142" cy="2549971"/>
          </a:xfrm>
        </p:grpSpPr>
        <p:pic>
          <p:nvPicPr>
            <p:cNvPr id="280" name="UK Bandera Medium.png" descr="UK Bandera Mediu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617343" cy="23086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9" name="UK Bandera Medium.png" descr="UK Bandera Medium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95143" cy="2549972"/>
            </a:xfrm>
            <a:prstGeom prst="rect">
              <a:avLst/>
            </a:prstGeom>
            <a:effectLst/>
          </p:spPr>
        </p:pic>
      </p:grpSp>
      <p:grpSp>
        <p:nvGrpSpPr>
          <p:cNvPr id="284" name="USA Bandera Small.gif"/>
          <p:cNvGrpSpPr/>
          <p:nvPr/>
        </p:nvGrpSpPr>
        <p:grpSpPr>
          <a:xfrm>
            <a:off x="7613294" y="5806628"/>
            <a:ext cx="4528758" cy="2549972"/>
            <a:chOff x="0" y="0"/>
            <a:chExt cx="4528757" cy="2549971"/>
          </a:xfrm>
        </p:grpSpPr>
        <p:pic>
          <p:nvPicPr>
            <p:cNvPr id="283" name="USA Bandera Small.gif" descr="USA Bandera Small.gi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4350958" cy="23086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2" name="USA Bandera Small.gif" descr="USA Bandera Small.gi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28758" cy="25499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RUPOS"/>
          <p:cNvSpPr>
            <a:spLocks noGrp="1"/>
          </p:cNvSpPr>
          <p:nvPr>
            <p:ph type="title"/>
          </p:nvPr>
        </p:nvSpPr>
        <p:spPr>
          <a:xfrm>
            <a:off x="355600" y="101600"/>
            <a:ext cx="12293600" cy="1281014"/>
          </a:xfrm>
          <a:prstGeom prst="rect">
            <a:avLst/>
          </a:prstGeom>
        </p:spPr>
        <p:txBody>
          <a:bodyPr/>
          <a:lstStyle/>
          <a:p>
            <a:pPr defTabSz="490727">
              <a:defRPr sz="8064"/>
            </a:pPr>
            <a:r>
              <a:rPr>
                <a:solidFill>
                  <a:srgbClr val="531B93"/>
                </a:solidFill>
              </a:rPr>
              <a:t>G</a:t>
            </a:r>
            <a:r>
              <a:rPr>
                <a:solidFill>
                  <a:srgbClr val="0433FF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U</a:t>
            </a:r>
            <a:r>
              <a:rPr>
                <a:solidFill>
                  <a:srgbClr val="FF9300"/>
                </a:solidFill>
              </a:rPr>
              <a:t>P</a:t>
            </a:r>
            <a:r>
              <a:rPr>
                <a:solidFill>
                  <a:srgbClr val="4F8F00"/>
                </a:solidFill>
              </a:rPr>
              <a:t>O</a:t>
            </a:r>
            <a:r>
              <a:t>S</a:t>
            </a:r>
          </a:p>
        </p:txBody>
      </p:sp>
      <p:sp>
        <p:nvSpPr>
          <p:cNvPr id="287" name="Al tratarse de un grupo abierto, la participación varía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2486" indent="-332486" defTabSz="449833">
              <a:spcBef>
                <a:spcPts val="2900"/>
              </a:spcBef>
              <a:defRPr sz="4928"/>
            </a:pPr>
            <a:r>
              <a:t>Al tratarse de un grupo abierto, la participación varía</a:t>
            </a:r>
          </a:p>
          <a:p>
            <a:pPr marL="332486" indent="-332486" defTabSz="449833">
              <a:spcBef>
                <a:spcPts val="2900"/>
              </a:spcBef>
              <a:defRPr sz="4928"/>
            </a:pPr>
            <a:r>
              <a:rPr>
                <a:solidFill>
                  <a:srgbClr val="FF2600"/>
                </a:solidFill>
              </a:rPr>
              <a:t>15</a:t>
            </a:r>
            <a:r>
              <a:t> personas de media por actividad</a:t>
            </a:r>
          </a:p>
        </p:txBody>
      </p:sp>
      <p:sp>
        <p:nvSpPr>
          <p:cNvPr id="288" name="TEATRO"/>
          <p:cNvSpPr/>
          <p:nvPr/>
        </p:nvSpPr>
        <p:spPr>
          <a:xfrm>
            <a:off x="4380929" y="1200149"/>
            <a:ext cx="4242942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TEATRO</a:t>
            </a:r>
          </a:p>
        </p:txBody>
      </p:sp>
      <p:grpSp>
        <p:nvGrpSpPr>
          <p:cNvPr id="291" name="Paris_Comedie-Francaise.jpg"/>
          <p:cNvGrpSpPr/>
          <p:nvPr/>
        </p:nvGrpSpPr>
        <p:grpSpPr>
          <a:xfrm>
            <a:off x="6133377" y="3861494"/>
            <a:ext cx="6757846" cy="5016650"/>
            <a:chOff x="0" y="0"/>
            <a:chExt cx="6757845" cy="5016648"/>
          </a:xfrm>
        </p:grpSpPr>
        <p:pic>
          <p:nvPicPr>
            <p:cNvPr id="290" name="Paris_Comedie-Francaise.jpg" descr="Paris_Comedie-Francais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580046" cy="47753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Paris_Comedie-Francaise.jpg" descr="Paris_Comedie-Francaise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57846" cy="50166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MEMORIA 201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11808"/>
            </a:pPr>
            <a:r>
              <a:rPr>
                <a:solidFill>
                  <a:srgbClr val="9437FF"/>
                </a:solidFill>
              </a:rPr>
              <a:t>M</a:t>
            </a:r>
            <a:r>
              <a:rPr>
                <a:solidFill>
                  <a:srgbClr val="0433FF"/>
                </a:solidFill>
              </a:rPr>
              <a:t>E</a:t>
            </a:r>
            <a:r>
              <a:rPr>
                <a:solidFill>
                  <a:srgbClr val="009051"/>
                </a:solidFill>
              </a:rPr>
              <a:t>M</a:t>
            </a:r>
            <a:r>
              <a:rPr>
                <a:solidFill>
                  <a:srgbClr val="FFFB00"/>
                </a:solidFill>
              </a:rPr>
              <a:t>O</a:t>
            </a:r>
            <a:r>
              <a:rPr>
                <a:solidFill>
                  <a:srgbClr val="FF9300"/>
                </a:solidFill>
              </a:rPr>
              <a:t>R</a:t>
            </a:r>
            <a:r>
              <a:rPr>
                <a:solidFill>
                  <a:srgbClr val="FF2600"/>
                </a:solidFill>
              </a:rPr>
              <a:t>I</a:t>
            </a:r>
            <a:r>
              <a:rPr>
                <a:solidFill>
                  <a:srgbClr val="000000"/>
                </a:solidFill>
              </a:rPr>
              <a:t>A</a:t>
            </a:r>
            <a:r>
              <a:t> </a:t>
            </a:r>
            <a:r>
              <a:rPr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294" name="COGAM MIDE SU PROGRESO CADA AÑO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COGAM MIDE SU PROGRESO CADA AÑO</a:t>
            </a:r>
          </a:p>
        </p:txBody>
      </p:sp>
      <p:grpSp>
        <p:nvGrpSpPr>
          <p:cNvPr id="297" name="Arco Iris Bandera Ondeante.jpg"/>
          <p:cNvGrpSpPr/>
          <p:nvPr/>
        </p:nvGrpSpPr>
        <p:grpSpPr>
          <a:xfrm>
            <a:off x="4564422" y="99119"/>
            <a:ext cx="3875955" cy="3699074"/>
            <a:chOff x="0" y="0"/>
            <a:chExt cx="3875953" cy="3699073"/>
          </a:xfrm>
        </p:grpSpPr>
        <p:pic>
          <p:nvPicPr>
            <p:cNvPr id="296" name="Arco Iris Bandera Ondeante.jpg" descr="Arco Iris Bandera Ondean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698154" cy="34577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Arco Iris Bandera Ondeante.jpg" descr="Arco Iris Bandera Ondeante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75954" cy="3699074"/>
            </a:xfrm>
            <a:prstGeom prst="rect">
              <a:avLst/>
            </a:prstGeom>
            <a:effectLst/>
          </p:spPr>
        </p:pic>
      </p:grpSp>
      <p:pic>
        <p:nvPicPr>
          <p:cNvPr id="298" name="unnamed.jpg" descr="unnam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2537" y="5890567"/>
            <a:ext cx="3679726" cy="3833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área de salud"/>
          <p:cNvSpPr>
            <a:spLocks noGrp="1"/>
          </p:cNvSpPr>
          <p:nvPr>
            <p:ph type="title"/>
          </p:nvPr>
        </p:nvSpPr>
        <p:spPr>
          <a:xfrm>
            <a:off x="355600" y="50800"/>
            <a:ext cx="12293600" cy="1622773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área de salud</a:t>
            </a:r>
          </a:p>
        </p:txBody>
      </p:sp>
      <p:grpSp>
        <p:nvGrpSpPr>
          <p:cNvPr id="138" name="Lab_glassware.jpg"/>
          <p:cNvGrpSpPr/>
          <p:nvPr/>
        </p:nvGrpSpPr>
        <p:grpSpPr>
          <a:xfrm>
            <a:off x="6879721" y="3007687"/>
            <a:ext cx="5893892" cy="4706998"/>
            <a:chOff x="0" y="0"/>
            <a:chExt cx="5893891" cy="4706996"/>
          </a:xfrm>
        </p:grpSpPr>
        <p:pic>
          <p:nvPicPr>
            <p:cNvPr id="137" name="Lab_glassware.jpg" descr="Lab_glasswar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716092" cy="44656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Lab_glassware.jpg" descr="Lab_glassware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93892" cy="4706997"/>
            </a:xfrm>
            <a:prstGeom prst="rect">
              <a:avLst/>
            </a:prstGeom>
            <a:effectLst/>
          </p:spPr>
        </p:pic>
      </p:grpSp>
      <p:sp>
        <p:nvSpPr>
          <p:cNvPr id="139" name="Prueba Rápida del VIH: 455 personas…"/>
          <p:cNvSpPr>
            <a:spLocks noGrp="1"/>
          </p:cNvSpPr>
          <p:nvPr>
            <p:ph type="body" idx="1"/>
          </p:nvPr>
        </p:nvSpPr>
        <p:spPr>
          <a:xfrm>
            <a:off x="304800" y="1567606"/>
            <a:ext cx="7418884" cy="8045154"/>
          </a:xfrm>
          <a:prstGeom prst="rect">
            <a:avLst/>
          </a:prstGeom>
        </p:spPr>
        <p:txBody>
          <a:bodyPr/>
          <a:lstStyle/>
          <a:p>
            <a:pPr marL="280669" indent="-280669" defTabSz="379729">
              <a:spcBef>
                <a:spcPts val="2400"/>
              </a:spcBef>
              <a:defRPr sz="2470"/>
            </a:pPr>
            <a:r>
              <a:rPr u="sng">
                <a:solidFill>
                  <a:srgbClr val="008F00"/>
                </a:solidFill>
              </a:rPr>
              <a:t>Prueba Rápida del VIH</a:t>
            </a:r>
            <a:r>
              <a:rPr u="sng"/>
              <a:t>: </a:t>
            </a:r>
            <a:r>
              <a:rPr>
                <a:solidFill>
                  <a:srgbClr val="FF2600"/>
                </a:solidFill>
              </a:rPr>
              <a:t>455</a:t>
            </a:r>
            <a:r>
              <a:t> personas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402</a:t>
            </a:r>
            <a:r>
              <a:t> Hombres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53</a:t>
            </a:r>
            <a:r>
              <a:t> Mujeres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325</a:t>
            </a:r>
            <a:r>
              <a:t> Españoles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130</a:t>
            </a:r>
            <a:r>
              <a:t> Extranjeros (Muchos latinoamericanos, especialmente de Venezuela)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403</a:t>
            </a:r>
            <a:r>
              <a:t> Vivían en CAM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31</a:t>
            </a:r>
            <a:r>
              <a:t> Resto de España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396</a:t>
            </a:r>
            <a:r>
              <a:t> LGTB+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59 </a:t>
            </a:r>
            <a:r>
              <a:t>Heterosexuales</a:t>
            </a:r>
          </a:p>
          <a:p>
            <a:pPr marL="561339" lvl="1" indent="-280669" defTabSz="379729">
              <a:spcBef>
                <a:spcPts val="2400"/>
              </a:spcBef>
              <a:defRPr sz="2470"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20</a:t>
            </a:r>
            <a:r>
              <a:t> Resultados positivos</a:t>
            </a:r>
          </a:p>
        </p:txBody>
      </p:sp>
      <p:sp>
        <p:nvSpPr>
          <p:cNvPr id="140" name="Edad Media: 34,594"/>
          <p:cNvSpPr/>
          <p:nvPr/>
        </p:nvSpPr>
        <p:spPr>
          <a:xfrm>
            <a:off x="7550266" y="8147049"/>
            <a:ext cx="45528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Edad Media: </a:t>
            </a:r>
            <a:r>
              <a:rPr>
                <a:solidFill>
                  <a:srgbClr val="FF2600"/>
                </a:solidFill>
              </a:rPr>
              <a:t>34,594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sp>
        <p:nvSpPr>
          <p:cNvPr id="143" name="Servicio de promoción de la salud sexual y de atención integral para personas LGTB+: 330 personas…"/>
          <p:cNvSpPr>
            <a:spLocks noGrp="1"/>
          </p:cNvSpPr>
          <p:nvPr>
            <p:ph type="body" idx="1"/>
          </p:nvPr>
        </p:nvSpPr>
        <p:spPr>
          <a:xfrm>
            <a:off x="355600" y="1198810"/>
            <a:ext cx="7447360" cy="777374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8F00"/>
                </a:solidFill>
              </a:rPr>
              <a:t>Servicio de promoción de la salud sexual y de atención integral para personas LGTB+:</a:t>
            </a:r>
            <a:r>
              <a:t> </a:t>
            </a:r>
            <a:r>
              <a:rPr>
                <a:solidFill>
                  <a:srgbClr val="FF2600"/>
                </a:solidFill>
              </a:rPr>
              <a:t>330</a:t>
            </a:r>
            <a:r>
              <a:t> personas</a:t>
            </a:r>
          </a:p>
          <a:p>
            <a:pPr lvl="1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274</a:t>
            </a:r>
            <a:r>
              <a:t> hombres de los que:</a:t>
            </a:r>
          </a:p>
          <a:p>
            <a:pPr lvl="2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241</a:t>
            </a:r>
            <a:r>
              <a:t> hombres gais</a:t>
            </a:r>
          </a:p>
          <a:p>
            <a:pPr lvl="1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56</a:t>
            </a:r>
            <a:r>
              <a:t> mujeres de las que:</a:t>
            </a:r>
          </a:p>
          <a:p>
            <a:pPr lvl="2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FF2600"/>
                </a:solidFill>
              </a:rPr>
              <a:t>29</a:t>
            </a:r>
            <a:r>
              <a:t> transexuales</a:t>
            </a:r>
          </a:p>
        </p:txBody>
      </p:sp>
      <p:grpSp>
        <p:nvGrpSpPr>
          <p:cNvPr id="146" name="Vacutainer_blood_bottles.jpg"/>
          <p:cNvGrpSpPr/>
          <p:nvPr/>
        </p:nvGrpSpPr>
        <p:grpSpPr>
          <a:xfrm>
            <a:off x="7389837" y="2783135"/>
            <a:ext cx="5141665" cy="5205165"/>
            <a:chOff x="0" y="0"/>
            <a:chExt cx="5141664" cy="5205164"/>
          </a:xfrm>
        </p:grpSpPr>
        <p:pic>
          <p:nvPicPr>
            <p:cNvPr id="145" name="Vacutainer_blood_bottles.jpg" descr="Vacutainer_blood_bottle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963865" cy="49638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Vacutainer_blood_bottles.jpg" descr="Vacutainer_blood_bottles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41665" cy="52051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sp>
        <p:nvSpPr>
          <p:cNvPr id="149" name="Programa de Atención a personas trabajadoras del sexo (Mujeres transexuales y hombres que realizan trabajo con hombres)…"/>
          <p:cNvSpPr>
            <a:spLocks noGrp="1"/>
          </p:cNvSpPr>
          <p:nvPr>
            <p:ph type="body" idx="1"/>
          </p:nvPr>
        </p:nvSpPr>
        <p:spPr>
          <a:xfrm>
            <a:off x="355600" y="1198810"/>
            <a:ext cx="7447360" cy="777374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8F00"/>
                </a:solidFill>
              </a:rPr>
              <a:t>Programa de Atención a personas trabajadoras del sexo (</a:t>
            </a:r>
            <a:r>
              <a:rPr i="1">
                <a:solidFill>
                  <a:srgbClr val="008F00"/>
                </a:solidFill>
              </a:rPr>
              <a:t>Mujeres transexuales y hombres que realizan trabajo con hombres</a:t>
            </a:r>
            <a:r>
              <a:rPr>
                <a:solidFill>
                  <a:srgbClr val="008F00"/>
                </a:solidFill>
              </a:rPr>
              <a:t>)</a:t>
            </a:r>
            <a:r>
              <a:t> </a:t>
            </a:r>
            <a:endParaRPr>
              <a:solidFill>
                <a:srgbClr val="FF2600"/>
              </a:solidFill>
            </a:endParaRPr>
          </a:p>
          <a:p>
            <a:r>
              <a:rPr>
                <a:solidFill>
                  <a:srgbClr val="FF2600"/>
                </a:solidFill>
              </a:rPr>
              <a:t>4</a:t>
            </a:r>
            <a:r>
              <a:t> Becarios y </a:t>
            </a:r>
            <a:r>
              <a:rPr>
                <a:solidFill>
                  <a:srgbClr val="FF2600"/>
                </a:solidFill>
              </a:rPr>
              <a:t>7</a:t>
            </a:r>
            <a:r>
              <a:t> voluntarios han atendido a:</a:t>
            </a:r>
          </a:p>
          <a:p>
            <a:r>
              <a:rPr>
                <a:solidFill>
                  <a:srgbClr val="FF2600"/>
                </a:solidFill>
              </a:rPr>
              <a:t>346</a:t>
            </a:r>
            <a:r>
              <a:t> mujeres transexuales</a:t>
            </a:r>
          </a:p>
          <a:p>
            <a:r>
              <a:rPr>
                <a:solidFill>
                  <a:srgbClr val="FF2600"/>
                </a:solidFill>
              </a:rPr>
              <a:t>329</a:t>
            </a:r>
            <a:r>
              <a:t> varones que ejercen la prostitución</a:t>
            </a:r>
          </a:p>
        </p:txBody>
      </p:sp>
      <p:grpSp>
        <p:nvGrpSpPr>
          <p:cNvPr id="152" name="Vaccination_of_girl.jpg"/>
          <p:cNvGrpSpPr/>
          <p:nvPr/>
        </p:nvGrpSpPr>
        <p:grpSpPr>
          <a:xfrm>
            <a:off x="7853038" y="3664469"/>
            <a:ext cx="4619751" cy="3172988"/>
            <a:chOff x="0" y="0"/>
            <a:chExt cx="4619750" cy="3172987"/>
          </a:xfrm>
        </p:grpSpPr>
        <p:pic>
          <p:nvPicPr>
            <p:cNvPr id="151" name="Vaccination_of_girl.jpg" descr="Vaccination_of_gir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441951" cy="29316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Vaccination_of_girl.jpg" descr="Vaccination_of_girl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19751" cy="31729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ctividades del program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actividades del programa</a:t>
            </a:r>
          </a:p>
        </p:txBody>
      </p:sp>
      <p:sp>
        <p:nvSpPr>
          <p:cNvPr id="155" name="Reparto de material preventivo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5493" indent="-515493" defTabSz="578358">
              <a:spcBef>
                <a:spcPts val="4500"/>
              </a:spcBef>
              <a:defRPr sz="4554">
                <a:solidFill>
                  <a:srgbClr val="008F00"/>
                </a:solidFill>
              </a:defRPr>
            </a:pPr>
            <a:r>
              <a:t>Reparto de material preventivo</a:t>
            </a:r>
          </a:p>
          <a:p>
            <a:pPr marL="515493" indent="-515493" defTabSz="578358">
              <a:spcBef>
                <a:spcPts val="4500"/>
              </a:spcBef>
              <a:defRPr sz="4554">
                <a:solidFill>
                  <a:srgbClr val="008F00"/>
                </a:solidFill>
              </a:defRPr>
            </a:pPr>
            <a:r>
              <a:t>Transmisión de información necesaria a esta población especialmente vulnerable frente a la infección por VIH</a:t>
            </a:r>
          </a:p>
          <a:p>
            <a:pPr marL="515493" indent="-515493" defTabSz="578358">
              <a:spcBef>
                <a:spcPts val="4500"/>
              </a:spcBef>
              <a:defRPr sz="4554">
                <a:solidFill>
                  <a:srgbClr val="008F00"/>
                </a:solidFill>
              </a:defRPr>
            </a:pPr>
            <a:r>
              <a:t>Desvio a la red sociosanitaria cuando el usuari@ lo necesita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grpSp>
        <p:nvGrpSpPr>
          <p:cNvPr id="160" name="Kondom.jpg"/>
          <p:cNvGrpSpPr/>
          <p:nvPr/>
        </p:nvGrpSpPr>
        <p:grpSpPr>
          <a:xfrm>
            <a:off x="9209782" y="151730"/>
            <a:ext cx="3670301" cy="3035301"/>
            <a:chOff x="0" y="0"/>
            <a:chExt cx="3670300" cy="3035300"/>
          </a:xfrm>
        </p:grpSpPr>
        <p:pic>
          <p:nvPicPr>
            <p:cNvPr id="159" name="Kondom.jpg" descr="Kondo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492500" cy="279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Kondom.jpg" descr="Kondom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70300" cy="3035300"/>
            </a:xfrm>
            <a:prstGeom prst="rect">
              <a:avLst/>
            </a:prstGeom>
            <a:effectLst/>
          </p:spPr>
        </p:pic>
      </p:grpSp>
      <p:sp>
        <p:nvSpPr>
          <p:cNvPr id="161" name="Programa de prevención de VIH en espacios públicos, locales de sexo alternativo y redes sociales…"/>
          <p:cNvSpPr>
            <a:spLocks noGrp="1"/>
          </p:cNvSpPr>
          <p:nvPr>
            <p:ph type="body" idx="1"/>
          </p:nvPr>
        </p:nvSpPr>
        <p:spPr>
          <a:xfrm>
            <a:off x="393700" y="1198810"/>
            <a:ext cx="12293600" cy="77737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008F00"/>
                </a:solidFill>
              </a:rPr>
              <a:t>Programa de prevención de VIH en espacios públicos, locales de sexo alternativo y redes sociales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Actividades de promoción de la salud en espacios donde se realiza sexo, en especial hombres con hombres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Se facilita información sobre prevención de VIH y otras ITS.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Se ha intervenido en 22 espacios (bares, saunas)</a:t>
            </a:r>
          </a:p>
          <a:p>
            <a:pPr marL="410209" indent="-410209" defTabSz="554990">
              <a:spcBef>
                <a:spcPts val="3600"/>
              </a:spcBef>
              <a:defRPr sz="3609"/>
            </a:pPr>
            <a:r>
              <a:rPr>
                <a:solidFill>
                  <a:srgbClr val="FF2600"/>
                </a:solidFill>
              </a:rPr>
              <a:t>Se han repartido en estos espacios más de 50.000 condones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grpSp>
        <p:nvGrpSpPr>
          <p:cNvPr id="166" name="Kondom.jpg"/>
          <p:cNvGrpSpPr/>
          <p:nvPr/>
        </p:nvGrpSpPr>
        <p:grpSpPr>
          <a:xfrm>
            <a:off x="9209782" y="151730"/>
            <a:ext cx="3670301" cy="3035301"/>
            <a:chOff x="0" y="0"/>
            <a:chExt cx="3670300" cy="3035300"/>
          </a:xfrm>
        </p:grpSpPr>
        <p:pic>
          <p:nvPicPr>
            <p:cNvPr id="165" name="Kondom.jpg" descr="Kondo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492500" cy="279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Kondom.jpg" descr="Kondom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70300" cy="3035300"/>
            </a:xfrm>
            <a:prstGeom prst="rect">
              <a:avLst/>
            </a:prstGeom>
            <a:effectLst/>
          </p:spPr>
        </p:pic>
      </p:grpSp>
      <p:sp>
        <p:nvSpPr>
          <p:cNvPr id="167" name="Programa de prevención de VIH en espacios públicos, locales de sexo alternativo y redes sociales…"/>
          <p:cNvSpPr>
            <a:spLocks noGrp="1"/>
          </p:cNvSpPr>
          <p:nvPr>
            <p:ph type="body" idx="1"/>
          </p:nvPr>
        </p:nvSpPr>
        <p:spPr>
          <a:xfrm>
            <a:off x="393700" y="1198810"/>
            <a:ext cx="12293600" cy="777374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8F00"/>
                </a:solidFill>
              </a:rPr>
              <a:t>Programa de prevención de VIH en espacios públicos, locales de sexo alternativo y redes sociales</a:t>
            </a:r>
          </a:p>
          <a:p>
            <a:r>
              <a:rPr>
                <a:solidFill>
                  <a:srgbClr val="FF2600"/>
                </a:solidFill>
              </a:rPr>
              <a:t>También se ha intervenido en espacios de “cruising” (Retiro, Ventas)</a:t>
            </a:r>
          </a:p>
          <a:p>
            <a:r>
              <a:rPr>
                <a:solidFill>
                  <a:srgbClr val="FF2600"/>
                </a:solidFill>
              </a:rPr>
              <a:t>Se ha intervenido a través de aplicaciones móviles (Grindr, Scruff), se han recibido 600 consultas y 11 personas se han hecho la prueba rápida del VIH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alud"/>
          <p:cNvSpPr>
            <a:spLocks noGrp="1"/>
          </p:cNvSpPr>
          <p:nvPr>
            <p:ph type="title"/>
          </p:nvPr>
        </p:nvSpPr>
        <p:spPr>
          <a:xfrm>
            <a:off x="355600" y="76200"/>
            <a:ext cx="12293600" cy="10823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624"/>
            </a:lvl1pPr>
          </a:lstStyle>
          <a:p>
            <a:r>
              <a:t>Salud</a:t>
            </a:r>
          </a:p>
        </p:txBody>
      </p:sp>
      <p:sp>
        <p:nvSpPr>
          <p:cNvPr id="170" name="NEXUS 2016…"/>
          <p:cNvSpPr>
            <a:spLocks noGrp="1"/>
          </p:cNvSpPr>
          <p:nvPr>
            <p:ph type="body" idx="1"/>
          </p:nvPr>
        </p:nvSpPr>
        <p:spPr>
          <a:xfrm>
            <a:off x="393700" y="1198810"/>
            <a:ext cx="12293600" cy="7773740"/>
          </a:xfrm>
          <a:prstGeom prst="rect">
            <a:avLst/>
          </a:prstGeom>
        </p:spPr>
        <p:txBody>
          <a:bodyPr/>
          <a:lstStyle/>
          <a:p>
            <a:pPr>
              <a:defRPr sz="7200"/>
            </a:pPr>
            <a:r>
              <a:rPr>
                <a:solidFill>
                  <a:srgbClr val="008F00"/>
                </a:solidFill>
              </a:rPr>
              <a:t>NEXUS 2016</a:t>
            </a:r>
          </a:p>
          <a:p>
            <a:r>
              <a:rPr>
                <a:solidFill>
                  <a:srgbClr val="FF2600"/>
                </a:solidFill>
              </a:rPr>
              <a:t>285 </a:t>
            </a:r>
            <a:r>
              <a:t>intervenciones en</a:t>
            </a:r>
            <a:r>
              <a:rPr>
                <a:solidFill>
                  <a:srgbClr val="FF2600"/>
                </a:solidFill>
              </a:rPr>
              <a:t> 170 </a:t>
            </a:r>
            <a:r>
              <a:t>personas</a:t>
            </a:r>
          </a:p>
          <a:p>
            <a:r>
              <a:rPr>
                <a:solidFill>
                  <a:srgbClr val="FF2600"/>
                </a:solidFill>
              </a:rPr>
              <a:t>140 </a:t>
            </a:r>
            <a:r>
              <a:t>hombres y</a:t>
            </a:r>
            <a:r>
              <a:rPr>
                <a:solidFill>
                  <a:srgbClr val="FF2600"/>
                </a:solidFill>
              </a:rPr>
              <a:t> 30 </a:t>
            </a:r>
            <a:r>
              <a:t>mujeres (de las mismas,</a:t>
            </a:r>
            <a:r>
              <a:rPr>
                <a:solidFill>
                  <a:srgbClr val="FF2600"/>
                </a:solidFill>
              </a:rPr>
              <a:t> 18 </a:t>
            </a:r>
            <a:r>
              <a:t>transexuales</a:t>
            </a:r>
          </a:p>
          <a:p>
            <a:r>
              <a:rPr>
                <a:solidFill>
                  <a:srgbClr val="FF2600"/>
                </a:solidFill>
              </a:rPr>
              <a:t>88 </a:t>
            </a:r>
            <a:r>
              <a:t>extranjeros, la mayoría venezolanos, Resto españoles</a:t>
            </a:r>
          </a:p>
        </p:txBody>
      </p:sp>
      <p:grpSp>
        <p:nvGrpSpPr>
          <p:cNvPr id="173" name="images.jpeg"/>
          <p:cNvGrpSpPr/>
          <p:nvPr/>
        </p:nvGrpSpPr>
        <p:grpSpPr>
          <a:xfrm>
            <a:off x="9058448" y="351234"/>
            <a:ext cx="3608141" cy="3671640"/>
            <a:chOff x="0" y="0"/>
            <a:chExt cx="3608139" cy="3671639"/>
          </a:xfrm>
        </p:grpSpPr>
        <p:pic>
          <p:nvPicPr>
            <p:cNvPr id="172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3430340" cy="34303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images.jpeg" descr="image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08140" cy="36716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ipe/>
  </p:transition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733</Words>
  <Application>Microsoft Macintosh PowerPoint</Application>
  <PresentationFormat>Personalizado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Showroom</vt:lpstr>
      <vt:lpstr>MEMORIA 2016</vt:lpstr>
      <vt:lpstr>ACTIVIDADES</vt:lpstr>
      <vt:lpstr>área de salud</vt:lpstr>
      <vt:lpstr>Salud</vt:lpstr>
      <vt:lpstr>Salud</vt:lpstr>
      <vt:lpstr>actividades del programa</vt:lpstr>
      <vt:lpstr>Salud</vt:lpstr>
      <vt:lpstr>Salud</vt:lpstr>
      <vt:lpstr>Salud</vt:lpstr>
      <vt:lpstr>Salud</vt:lpstr>
      <vt:lpstr>Salud</vt:lpstr>
      <vt:lpstr>EDUCACIÓN</vt:lpstr>
      <vt:lpstr>EDUCACIÓN INVESTIGACIÓN SOBRE BULLYING LGTB-FÓBICO Y CIBERACOSO</vt:lpstr>
      <vt:lpstr>SERVICIO INFORMACIÓN LGTB+ Atenciones 2016</vt:lpstr>
      <vt:lpstr>atenciones</vt:lpstr>
      <vt:lpstr>asesoría jurídica</vt:lpstr>
      <vt:lpstr>ASESORÍA PSICOLÓGICA CONFLICTOS DE PAREJA</vt:lpstr>
      <vt:lpstr>Presentación de PowerPoint</vt:lpstr>
      <vt:lpstr>Presentación de PowerPoint</vt:lpstr>
      <vt:lpstr>GRUPOS</vt:lpstr>
      <vt:lpstr>GRUPOS</vt:lpstr>
      <vt:lpstr>GRUPOS</vt:lpstr>
      <vt:lpstr>GRUPOS</vt:lpstr>
      <vt:lpstr>GRUPOS</vt:lpstr>
      <vt:lpstr>GRUPOS</vt:lpstr>
      <vt:lpstr>GRUPOS</vt:lpstr>
      <vt:lpstr>GRUPOS</vt:lpstr>
      <vt:lpstr>GRUPOS</vt:lpstr>
      <vt:lpstr>MEMORIA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2016</dc:title>
  <cp:lastModifiedBy>Joaquin Perez Arroyo</cp:lastModifiedBy>
  <cp:revision>3</cp:revision>
  <dcterms:modified xsi:type="dcterms:W3CDTF">2017-04-21T09:07:20Z</dcterms:modified>
</cp:coreProperties>
</file>